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1" r:id="rId2"/>
  </p:sldIdLst>
  <p:sldSz cx="43891200" cy="32918400"/>
  <p:notesSz cx="6858000" cy="9144000"/>
  <p:defaultTextStyle>
    <a:defPPr>
      <a:defRPr lang="en-US"/>
    </a:defPPr>
    <a:lvl1pPr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193925" indent="-1736725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387850" indent="-3473450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583363" indent="-5211763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777288" indent="-6948488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52754"/>
    <a:srgbClr val="D74520"/>
    <a:srgbClr val="5771A1"/>
    <a:srgbClr val="DE6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45"/>
    <p:restoredTop sz="94674"/>
  </p:normalViewPr>
  <p:slideViewPr>
    <p:cSldViewPr snapToObjects="1">
      <p:cViewPr>
        <p:scale>
          <a:sx n="30" d="100"/>
          <a:sy n="30" d="100"/>
        </p:scale>
        <p:origin x="368" y="-664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3E645C15-BC93-A44A-A06A-B4B04C4ED5F7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E72FF227-20E3-6C4F-8C56-249F9EE6D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23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886200"/>
            <a:ext cx="43891200" cy="29032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038600"/>
            <a:ext cx="43891200" cy="0"/>
          </a:xfrm>
          <a:prstGeom prst="line">
            <a:avLst/>
          </a:prstGeom>
          <a:ln w="3810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4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E7CA6F-884E-634E-A75A-572F483F8848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23B04B-B7F2-FF4D-8077-EF3B1F9C6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9D8FB5-0612-A746-80CF-DDCC9E0BE654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C0733A-467B-FA4F-A4AA-CB0DB15665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4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886200"/>
            <a:ext cx="43891200" cy="290322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038600"/>
            <a:ext cx="43891200" cy="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81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4A1045-DEEA-8946-B37B-F877AEF129FC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9A86B2-360D-E24E-B447-F98F32436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6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F8FCF0-B109-4E41-830D-87865EE91AB8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BA0FE9-D76A-B441-9EDF-101CA9A46B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1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C552A1-6EB6-214B-B59F-414060EFC9BA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58AD041-EDB0-4D41-9E5B-79FB902190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9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22401C-AAEC-224B-B0FC-7E890D4BAFD9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EED259-E526-8742-8A7F-7FDFE0507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6E7D08-D5EF-6242-865A-CE48CC4D2D04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93F65F-BDD2-7143-9DB4-7F6E1DC01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B1F0F8D-0D4A-614C-B06A-DCF9395ADB14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F3A24D-1705-F04C-93FD-1C69EE75A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4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30288A-D7A5-0941-93D1-D21B196E9A39}" type="datetime1">
              <a:rPr lang="en-US"/>
              <a:pPr>
                <a:defRPr/>
              </a:pPr>
              <a:t>7/23/22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608315-0CFA-A846-8E58-42DE526B44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219392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1644650" indent="-1644650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4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3565525" indent="-1371600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548640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7680325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987425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hyperlink" Target="https://www.oreilly.com/library/view/hands-on-machine-learning/9781491962282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5"/>
          <p:cNvSpPr>
            <a:spLocks noChangeArrowheads="1"/>
          </p:cNvSpPr>
          <p:nvPr/>
        </p:nvSpPr>
        <p:spPr bwMode="auto">
          <a:xfrm>
            <a:off x="1170709" y="2326649"/>
            <a:ext cx="416052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3" tIns="45614" rIns="91243" bIns="45614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000" b="1" dirty="0" err="1">
                <a:latin typeface="Georgia" charset="0"/>
                <a:cs typeface="Georgia" charset="0"/>
              </a:rPr>
              <a:t>Rushdan</a:t>
            </a:r>
            <a:r>
              <a:rPr lang="en-US" sz="5000" b="1" dirty="0">
                <a:latin typeface="Georgia" charset="0"/>
                <a:cs typeface="Georgia" charset="0"/>
              </a:rPr>
              <a:t> </a:t>
            </a:r>
            <a:r>
              <a:rPr lang="en-US" sz="5000" b="1" dirty="0" err="1">
                <a:latin typeface="Georgia" charset="0"/>
                <a:cs typeface="Georgia" charset="0"/>
              </a:rPr>
              <a:t>Jimoh</a:t>
            </a:r>
            <a:r>
              <a:rPr lang="en-US" sz="5000" b="1" dirty="0">
                <a:latin typeface="Georgia" charset="0"/>
                <a:cs typeface="Georgia" charset="0"/>
              </a:rPr>
              <a:t>, Dr. Jill </a:t>
            </a:r>
            <a:r>
              <a:rPr lang="en-US" sz="5000" b="1" dirty="0" err="1">
                <a:latin typeface="Georgia" charset="0"/>
                <a:cs typeface="Georgia" charset="0"/>
              </a:rPr>
              <a:t>Naiman</a:t>
            </a:r>
            <a:br>
              <a:rPr lang="en-US" sz="4800" b="1" dirty="0">
                <a:latin typeface="Georgia" charset="0"/>
                <a:cs typeface="Georgia" charset="0"/>
              </a:rPr>
            </a:br>
            <a:r>
              <a:rPr lang="en-US" sz="2800" b="1" dirty="0">
                <a:latin typeface="Georgia" charset="0"/>
                <a:cs typeface="Georgia" charset="0"/>
              </a:rPr>
              <a:t>School of Information Science, University of Illinois at Urbana-Champaign</a:t>
            </a:r>
          </a:p>
        </p:txBody>
      </p:sp>
      <p:sp>
        <p:nvSpPr>
          <p:cNvPr id="14338" name="TextBox 91"/>
          <p:cNvSpPr txBox="1">
            <a:spLocks noChangeArrowheads="1"/>
          </p:cNvSpPr>
          <p:nvPr/>
        </p:nvSpPr>
        <p:spPr bwMode="auto">
          <a:xfrm>
            <a:off x="1112913" y="1332895"/>
            <a:ext cx="41605200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100" dirty="0">
                <a:solidFill>
                  <a:schemeClr val="tx2"/>
                </a:solidFill>
                <a:latin typeface="Arial Black" charset="0"/>
              </a:rPr>
              <a:t>Cleaning Optical Character Recognition with Image Processing: Document Aging and Revitalizing</a:t>
            </a:r>
          </a:p>
        </p:txBody>
      </p:sp>
      <p:sp>
        <p:nvSpPr>
          <p:cNvPr id="14339" name="Rectangle 35"/>
          <p:cNvSpPr>
            <a:spLocks noChangeArrowheads="1"/>
          </p:cNvSpPr>
          <p:nvPr/>
        </p:nvSpPr>
        <p:spPr bwMode="auto">
          <a:xfrm>
            <a:off x="32948487" y="17713643"/>
            <a:ext cx="9829800" cy="1224627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</a:rPr>
              <a:t>ACKNOWLEDGEMENTS</a:t>
            </a:r>
            <a:endParaRPr lang="en-GB" sz="4000" b="1" dirty="0">
              <a:solidFill>
                <a:srgbClr val="CC3300"/>
              </a:solidFill>
            </a:endParaRPr>
          </a:p>
          <a:p>
            <a:endParaRPr lang="en-US" sz="2800" dirty="0"/>
          </a:p>
          <a:p>
            <a:r>
              <a:rPr lang="en-US" sz="2800" dirty="0">
                <a:latin typeface="Georgia" panose="02040502050405020303" pitchFamily="18" charset="0"/>
                <a:cs typeface="Georgia" charset="0"/>
              </a:rPr>
              <a:t>I would like to give my appreciation to Dr. Jill </a:t>
            </a:r>
            <a:r>
              <a:rPr lang="en-US" sz="2800" dirty="0" err="1">
                <a:latin typeface="Georgia" panose="02040502050405020303" pitchFamily="18" charset="0"/>
                <a:cs typeface="Georgia" charset="0"/>
              </a:rPr>
              <a:t>Naiman</a:t>
            </a:r>
            <a:r>
              <a:rPr lang="en-US" sz="2800" dirty="0">
                <a:latin typeface="Georgia" panose="02040502050405020303" pitchFamily="18" charset="0"/>
                <a:cs typeface="Georgia" charset="0"/>
              </a:rPr>
              <a:t> for being an excellent mentor, along with the SPIN program for allowing me to be apart of this amazing summer experience.</a:t>
            </a:r>
            <a:endParaRPr lang="en-US" sz="2800" b="1" u="sng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4000" b="1" u="sng" dirty="0">
                <a:solidFill>
                  <a:schemeClr val="tx2"/>
                </a:solidFill>
              </a:rPr>
              <a:t>CITATIONS</a:t>
            </a:r>
          </a:p>
          <a:p>
            <a:pPr>
              <a:spcBef>
                <a:spcPct val="50000"/>
              </a:spcBef>
            </a:pPr>
            <a:endParaRPr lang="en-US" sz="2000" dirty="0"/>
          </a:p>
          <a:p>
            <a:r>
              <a:rPr lang="en-US" sz="2000" dirty="0">
                <a:latin typeface="Georgia" panose="02040502050405020303" pitchFamily="18" charset="0"/>
              </a:rPr>
              <a:t>- Kahu, S. Y., Ingram, W. A., Fox, E. A., &amp; Wu, J. (2021, June 23). </a:t>
            </a:r>
            <a:r>
              <a:rPr lang="en-US" sz="2000" i="1" dirty="0" err="1">
                <a:latin typeface="Georgia" panose="02040502050405020303" pitchFamily="18" charset="0"/>
              </a:rPr>
              <a:t>ScanBank</a:t>
            </a:r>
            <a:r>
              <a:rPr lang="en-US" sz="2000" i="1" dirty="0">
                <a:latin typeface="Georgia" panose="02040502050405020303" pitchFamily="18" charset="0"/>
              </a:rPr>
              <a:t>: A benchmark dataset for figure extraction from scanned electronic theses and dissertations</a:t>
            </a:r>
            <a:r>
              <a:rPr lang="en-US" sz="2000" dirty="0">
                <a:latin typeface="Georgia" panose="02040502050405020303" pitchFamily="18" charset="0"/>
              </a:rPr>
              <a:t>. </a:t>
            </a:r>
            <a:r>
              <a:rPr lang="en-US" sz="2000" dirty="0" err="1">
                <a:latin typeface="Georgia" panose="02040502050405020303" pitchFamily="18" charset="0"/>
              </a:rPr>
              <a:t>arXiv.org</a:t>
            </a:r>
            <a:r>
              <a:rPr lang="en-US" sz="2000" dirty="0">
                <a:latin typeface="Georgia" panose="02040502050405020303" pitchFamily="18" charset="0"/>
              </a:rPr>
              <a:t>. Retrieved June 20, 2022, from</a:t>
            </a:r>
          </a:p>
          <a:p>
            <a:r>
              <a:rPr lang="en-US" sz="2000" dirty="0">
                <a:latin typeface="Georgia" panose="02040502050405020303" pitchFamily="18" charset="0"/>
              </a:rPr>
              <a:t> https://</a:t>
            </a:r>
            <a:r>
              <a:rPr lang="en-US" sz="2000" dirty="0" err="1">
                <a:latin typeface="Georgia" panose="02040502050405020303" pitchFamily="18" charset="0"/>
              </a:rPr>
              <a:t>doi.org</a:t>
            </a:r>
            <a:r>
              <a:rPr lang="en-US" sz="2000" dirty="0">
                <a:latin typeface="Georgia" panose="02040502050405020303" pitchFamily="18" charset="0"/>
              </a:rPr>
              <a:t>/10.48550/arXiv.2106.15320 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- Goodman, A. (1970, January 1). </a:t>
            </a:r>
            <a:r>
              <a:rPr lang="en-US" sz="2000" i="1" dirty="0">
                <a:latin typeface="Georgia" panose="02040502050405020303" pitchFamily="18" charset="0"/>
              </a:rPr>
              <a:t>The ADS all sky survey</a:t>
            </a:r>
            <a:r>
              <a:rPr lang="en-US" sz="2000" dirty="0">
                <a:latin typeface="Georgia" panose="02040502050405020303" pitchFamily="18" charset="0"/>
              </a:rPr>
              <a:t>. NASA/ADS. Retrieved June 20, 2022, from https://</a:t>
            </a:r>
            <a:r>
              <a:rPr lang="en-US" sz="2000" dirty="0" err="1">
                <a:latin typeface="Georgia" panose="02040502050405020303" pitchFamily="18" charset="0"/>
              </a:rPr>
              <a:t>ui.adsabs.harvard.edu</a:t>
            </a:r>
            <a:r>
              <a:rPr lang="en-US" sz="2000" dirty="0">
                <a:latin typeface="Georgia" panose="02040502050405020303" pitchFamily="18" charset="0"/>
              </a:rPr>
              <a:t>/abs/2011adap.prop..111G/abstract 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- L. D. Lopez, J. Yu, C. N. </a:t>
            </a:r>
            <a:r>
              <a:rPr lang="en-US" sz="2000" dirty="0" err="1">
                <a:latin typeface="Georgia" panose="02040502050405020303" pitchFamily="18" charset="0"/>
              </a:rPr>
              <a:t>Arighi</a:t>
            </a:r>
            <a:r>
              <a:rPr lang="en-US" sz="2000" dirty="0">
                <a:latin typeface="Georgia" panose="02040502050405020303" pitchFamily="18" charset="0"/>
              </a:rPr>
              <a:t>, H. Huang, H. </a:t>
            </a:r>
            <a:r>
              <a:rPr lang="en-US" sz="2000" dirty="0" err="1">
                <a:latin typeface="Georgia" panose="02040502050405020303" pitchFamily="18" charset="0"/>
              </a:rPr>
              <a:t>Shatkay</a:t>
            </a:r>
            <a:r>
              <a:rPr lang="en-US" sz="2000" dirty="0">
                <a:latin typeface="Georgia" panose="02040502050405020303" pitchFamily="18" charset="0"/>
              </a:rPr>
              <a:t>, and C. Wu, “An automatic system for extracting figures and captions in biomedical pdf documents,” in 2011 IEEE International Conference on Bioinformatics and Biomedicine, pp. 578–581, 2011. 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- P. Li, X. Jiang, and H. </a:t>
            </a:r>
            <a:r>
              <a:rPr lang="en-US" sz="2000" dirty="0" err="1">
                <a:latin typeface="Georgia" panose="02040502050405020303" pitchFamily="18" charset="0"/>
              </a:rPr>
              <a:t>Shatkay</a:t>
            </a:r>
            <a:r>
              <a:rPr lang="en-US" sz="2000" dirty="0">
                <a:latin typeface="Georgia" panose="02040502050405020303" pitchFamily="18" charset="0"/>
              </a:rPr>
              <a:t>, “Figure and caption extraction from biomedical documents,” Bioinformatics, vol. 35, pp. 4381–4388, 04 2019. </a:t>
            </a:r>
            <a:r>
              <a:rPr lang="en-US" sz="2000" u="sng" dirty="0">
                <a:latin typeface="Georgia" panose="02040502050405020303" pitchFamily="18" charset="0"/>
                <a:hlinkClick r:id="rId2"/>
              </a:rPr>
              <a:t>https://www.oreilly.com/library/view/hands-on-machine-learning/9781491962282/</a:t>
            </a:r>
            <a:endParaRPr lang="en-US" sz="2000" dirty="0">
              <a:latin typeface="Georgia" panose="02040502050405020303" pitchFamily="18" charset="0"/>
            </a:endParaRP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- Williams, S. (2019, March 27). </a:t>
            </a:r>
            <a:r>
              <a:rPr lang="en-US" sz="2000" i="1" dirty="0">
                <a:latin typeface="Georgia" panose="02040502050405020303" pitchFamily="18" charset="0"/>
              </a:rPr>
              <a:t>Digital Collections OCR: What it is, and what it isn't.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</a:rPr>
              <a:t>DigitalNC</a:t>
            </a:r>
            <a:r>
              <a:rPr lang="en-US" sz="2000" dirty="0">
                <a:latin typeface="Georgia" panose="02040502050405020303" pitchFamily="18" charset="0"/>
              </a:rPr>
              <a:t>. Retrieved July 13, 2022, from https://</a:t>
            </a:r>
            <a:r>
              <a:rPr lang="en-US" sz="2000" dirty="0" err="1">
                <a:latin typeface="Georgia" panose="02040502050405020303" pitchFamily="18" charset="0"/>
              </a:rPr>
              <a:t>www.digitalnc.org</a:t>
            </a:r>
            <a:r>
              <a:rPr lang="en-US" sz="2000" dirty="0">
                <a:latin typeface="Georgia" panose="02040502050405020303" pitchFamily="18" charset="0"/>
              </a:rPr>
              <a:t>/blog/digital-collections-</a:t>
            </a:r>
            <a:r>
              <a:rPr lang="en-US" sz="2000" dirty="0" err="1">
                <a:latin typeface="Georgia" panose="02040502050405020303" pitchFamily="18" charset="0"/>
              </a:rPr>
              <a:t>ocr</a:t>
            </a:r>
            <a:r>
              <a:rPr lang="en-US" sz="2000" dirty="0">
                <a:latin typeface="Georgia" panose="02040502050405020303" pitchFamily="18" charset="0"/>
              </a:rPr>
              <a:t>-what-it-is-and-what-it-</a:t>
            </a:r>
            <a:r>
              <a:rPr lang="en-US" sz="2000" dirty="0" err="1">
                <a:latin typeface="Georgia" panose="02040502050405020303" pitchFamily="18" charset="0"/>
              </a:rPr>
              <a:t>isnt</a:t>
            </a:r>
            <a:r>
              <a:rPr lang="en-US" sz="2000" dirty="0">
                <a:latin typeface="Georgia" panose="02040502050405020303" pitchFamily="18" charset="0"/>
              </a:rPr>
              <a:t>/ </a:t>
            </a:r>
            <a:endParaRPr lang="en-US" sz="2000" dirty="0">
              <a:latin typeface="Georgia" panose="02040502050405020303" pitchFamily="18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</p:txBody>
      </p:sp>
      <p:sp>
        <p:nvSpPr>
          <p:cNvPr id="14340" name="Rectangle 33"/>
          <p:cNvSpPr>
            <a:spLocks noChangeArrowheads="1"/>
          </p:cNvSpPr>
          <p:nvPr/>
        </p:nvSpPr>
        <p:spPr bwMode="auto">
          <a:xfrm>
            <a:off x="1165664" y="22882996"/>
            <a:ext cx="9829800" cy="63548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</a:rPr>
              <a:t>AIM</a:t>
            </a:r>
            <a:endParaRPr lang="en-GB" sz="4000" b="1" dirty="0">
              <a:solidFill>
                <a:srgbClr val="CC3300"/>
              </a:solidFill>
            </a:endParaRPr>
          </a:p>
          <a:p>
            <a:r>
              <a:rPr lang="en-US" sz="2800" dirty="0"/>
              <a:t> </a:t>
            </a:r>
          </a:p>
          <a:p>
            <a:r>
              <a:rPr lang="en-US" sz="2800" b="1" dirty="0">
                <a:latin typeface="Georgia" charset="0"/>
                <a:cs typeface="Georgia" charset="0"/>
              </a:rPr>
              <a:t>What is the goal?</a:t>
            </a:r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latin typeface="Georgia" charset="0"/>
                <a:cs typeface="Georgia" charset="0"/>
              </a:rPr>
              <a:t>The goal of this project is to understand the processes which degrade historical page scans and increase OCR error rates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Georgia" charset="0"/>
              <a:cs typeface="Georgia" charset="0"/>
            </a:endParaRPr>
          </a:p>
          <a:p>
            <a:pPr marL="457200" indent="-457200">
              <a:buFontTx/>
              <a:buChar char="-"/>
            </a:pPr>
            <a:endParaRPr lang="en-US" sz="2800" dirty="0">
              <a:latin typeface="Georgia" charset="0"/>
              <a:cs typeface="Georgia" charset="0"/>
            </a:endParaRPr>
          </a:p>
          <a:p>
            <a:r>
              <a:rPr lang="en-US" sz="2800" dirty="0">
                <a:latin typeface="Georgia" charset="0"/>
                <a:cs typeface="Georgia" charset="0"/>
              </a:rPr>
              <a:t> - This will, in turn, make the text from historical articles easier to index and catalog for future research</a:t>
            </a:r>
          </a:p>
        </p:txBody>
      </p:sp>
      <p:sp>
        <p:nvSpPr>
          <p:cNvPr id="14341" name="Rectangle 49"/>
          <p:cNvSpPr>
            <a:spLocks noChangeArrowheads="1"/>
          </p:cNvSpPr>
          <p:nvPr/>
        </p:nvSpPr>
        <p:spPr bwMode="auto">
          <a:xfrm>
            <a:off x="1143000" y="5181600"/>
            <a:ext cx="9829800" cy="1638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</a:rPr>
              <a:t>INTRODUCTION</a:t>
            </a:r>
          </a:p>
          <a:p>
            <a:r>
              <a:rPr lang="en-US" sz="2800" b="1" dirty="0"/>
              <a:t> </a:t>
            </a:r>
            <a:endParaRPr lang="en-US" sz="2800" dirty="0"/>
          </a:p>
          <a:p>
            <a:r>
              <a:rPr lang="en-US" sz="2800" b="1" dirty="0">
                <a:latin typeface="Georgia" charset="0"/>
                <a:cs typeface="Georgia" charset="0"/>
              </a:rPr>
              <a:t>Optical Character Recognition</a:t>
            </a:r>
            <a:r>
              <a:rPr lang="en-US" sz="2800" dirty="0">
                <a:latin typeface="Georgia" charset="0"/>
                <a:cs typeface="Georgia" charset="0"/>
              </a:rPr>
              <a:t> (OCR)  is the process where scanned images can be converted into machine- readable text. For this project, we’ll be using images like these that are from NASA’s Astrophysics Data System which has millions more images</a:t>
            </a:r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r>
              <a:rPr lang="en-US" sz="2800" b="1" dirty="0">
                <a:latin typeface="Georgia" charset="0"/>
                <a:cs typeface="Georgia" charset="0"/>
              </a:rPr>
              <a:t>Why is this important? </a:t>
            </a:r>
            <a:r>
              <a:rPr lang="en-US" sz="2800" dirty="0">
                <a:latin typeface="Georgia" charset="0"/>
                <a:cs typeface="Georgia" charset="0"/>
              </a:rPr>
              <a:t>OCR isn’t as accurate as it could be due to many reasons such as aging of the pages.</a:t>
            </a:r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11734800" y="5181600"/>
            <a:ext cx="9829800" cy="26746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r>
              <a:rPr lang="en-GB" sz="4000" b="1" u="sng" dirty="0">
                <a:solidFill>
                  <a:schemeClr val="tx2"/>
                </a:solidFill>
                <a:latin typeface="Georgia" charset="0"/>
              </a:rPr>
              <a:t>METHODS</a:t>
            </a:r>
            <a:endParaRPr lang="en-US" sz="4000" b="1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r>
              <a:rPr lang="en-US" sz="2800" dirty="0">
                <a:latin typeface="Georgia" charset="0"/>
                <a:cs typeface="Georgia" charset="0"/>
              </a:rPr>
              <a:t>To further our investigation, we wanted to ask ourselves, “what makes images look old?”</a:t>
            </a: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000" dirty="0"/>
          </a:p>
          <a:p>
            <a:r>
              <a:rPr lang="en-US" sz="2000" dirty="0"/>
              <a:t>Figure 3 &amp; Figure 4. Kahu, S. Y., Ingram, W. A., Fox, E. A., &amp; Wu, J. (2021). </a:t>
            </a:r>
            <a:r>
              <a:rPr lang="en-US" sz="2000" dirty="0" err="1"/>
              <a:t>ScanBank</a:t>
            </a:r>
            <a:r>
              <a:rPr lang="en-US" sz="2000" dirty="0"/>
              <a:t>: A benchmark dataset for figure extraction from scanned electronic theses and dissertations. </a:t>
            </a:r>
            <a:r>
              <a:rPr lang="en-US" sz="2000" i="1" dirty="0"/>
              <a:t>2021 ACM/IEEE Joint Conference on Digital Libraries (JCDL)</a:t>
            </a:r>
            <a:r>
              <a:rPr lang="en-US" sz="2000" dirty="0"/>
              <a:t>. https://</a:t>
            </a:r>
            <a:r>
              <a:rPr lang="en-US" sz="2000" dirty="0" err="1"/>
              <a:t>doi.org</a:t>
            </a:r>
            <a:r>
              <a:rPr lang="en-US" sz="2000" dirty="0"/>
              <a:t>/10.1109/jcdl52503.2021.00030 </a:t>
            </a:r>
            <a:endParaRPr lang="en-US" sz="20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r>
              <a:rPr lang="en-US" sz="2600" dirty="0">
                <a:latin typeface="Georgia" charset="0"/>
                <a:cs typeface="Georgia" charset="0"/>
              </a:rPr>
              <a:t>This example image below shows several aging transformations conducted on the above image. The following were some of the transformations that were performed:</a:t>
            </a: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latin typeface="Georgia" charset="0"/>
                <a:cs typeface="Georgia" charset="0"/>
              </a:rPr>
              <a:t>Font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atin typeface="Georgia" charset="0"/>
                <a:cs typeface="Georgia" charset="0"/>
              </a:rPr>
              <a:t>Line Spacing between lines, words, and letters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atin typeface="Georgia" charset="0"/>
                <a:cs typeface="Georgia" charset="0"/>
              </a:rPr>
              <a:t>Noise was added to the page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atin typeface="Georgia" charset="0"/>
                <a:cs typeface="Georgia" charset="0"/>
              </a:rPr>
              <a:t>Blur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atin typeface="Georgia" charset="0"/>
                <a:cs typeface="Georgia" charset="0"/>
              </a:rPr>
              <a:t>Rotated Page</a:t>
            </a: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  <a:p>
            <a:r>
              <a:rPr lang="en-US" sz="2000" dirty="0"/>
              <a:t>Figure 4. Kahu, S. Y., Ingram, W. A., Fox, E. A., &amp; Wu, J. (2021). </a:t>
            </a:r>
            <a:r>
              <a:rPr lang="en-US" sz="2000" dirty="0" err="1"/>
              <a:t>ScanBank</a:t>
            </a:r>
            <a:r>
              <a:rPr lang="en-US" sz="2000" dirty="0"/>
              <a:t>: A benchmark dataset for figure extraction from scanned electronic theses and dissertations. </a:t>
            </a:r>
            <a:r>
              <a:rPr lang="en-US" sz="2000" i="1" dirty="0"/>
              <a:t>2021 ACM/IEEE Joint Conference on Digital Libraries (JCDL)</a:t>
            </a:r>
            <a:r>
              <a:rPr lang="en-US" sz="2000" dirty="0"/>
              <a:t>. https://</a:t>
            </a:r>
            <a:r>
              <a:rPr lang="en-US" sz="2000" dirty="0" err="1"/>
              <a:t>doi.org</a:t>
            </a:r>
            <a:r>
              <a:rPr lang="en-US" sz="2000" dirty="0"/>
              <a:t>/10.1109/jcdl52503.2021.00030 </a:t>
            </a:r>
            <a:endParaRPr lang="en-US" sz="2000" dirty="0">
              <a:latin typeface="Georgia" charset="0"/>
              <a:cs typeface="Georgia" charset="0"/>
            </a:endParaRPr>
          </a:p>
          <a:p>
            <a:endParaRPr lang="en-US" sz="2600" dirty="0">
              <a:latin typeface="Georgia" charset="0"/>
              <a:cs typeface="Georgia" charset="0"/>
            </a:endParaRPr>
          </a:p>
        </p:txBody>
      </p:sp>
      <p:sp>
        <p:nvSpPr>
          <p:cNvPr id="14343" name="Rectangle 51"/>
          <p:cNvSpPr>
            <a:spLocks noChangeArrowheads="1"/>
          </p:cNvSpPr>
          <p:nvPr/>
        </p:nvSpPr>
        <p:spPr bwMode="auto">
          <a:xfrm>
            <a:off x="22281273" y="5070157"/>
            <a:ext cx="9829800" cy="26746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</a:rPr>
              <a:t>RESULTS</a:t>
            </a:r>
            <a:endParaRPr lang="en-GB" sz="4000" b="1" dirty="0">
              <a:solidFill>
                <a:srgbClr val="CC3300"/>
              </a:solidFill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r>
              <a:rPr lang="en-US" sz="2800" dirty="0">
                <a:latin typeface="Georgia" charset="0"/>
                <a:cs typeface="Georgia" charset="0"/>
              </a:rPr>
              <a:t>The images below show the result of some of the things that can be done throughout this process</a:t>
            </a: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r>
              <a:rPr lang="en-US" sz="2800" dirty="0">
                <a:latin typeface="Georgia" charset="0"/>
                <a:cs typeface="Georgia" charset="0"/>
              </a:rPr>
              <a:t>Adding </a:t>
            </a:r>
            <a:r>
              <a:rPr lang="en-US" sz="2800" b="1" dirty="0">
                <a:latin typeface="Georgia" charset="0"/>
                <a:cs typeface="Georgia" charset="0"/>
              </a:rPr>
              <a:t>Blur</a:t>
            </a:r>
            <a:r>
              <a:rPr lang="en-US" sz="2800" dirty="0">
                <a:latin typeface="Georgia" charset="0"/>
                <a:cs typeface="Georgia" charset="0"/>
              </a:rPr>
              <a:t> to an image</a:t>
            </a: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r>
              <a:rPr lang="en-US" sz="2800" dirty="0">
                <a:latin typeface="Georgia" panose="02040502050405020303" pitchFamily="18" charset="0"/>
                <a:cs typeface="Georgia" charset="0"/>
              </a:rPr>
              <a:t>Using </a:t>
            </a:r>
            <a:r>
              <a:rPr lang="en-US" sz="2800" b="1" dirty="0">
                <a:latin typeface="Georgia" panose="02040502050405020303" pitchFamily="18" charset="0"/>
                <a:cs typeface="Georgia" charset="0"/>
              </a:rPr>
              <a:t>Contrast</a:t>
            </a:r>
            <a:r>
              <a:rPr lang="en-US" sz="2800" dirty="0">
                <a:latin typeface="Georgia" panose="02040502050405020303" pitchFamily="18" charset="0"/>
                <a:cs typeface="Georgia" charset="0"/>
              </a:rPr>
              <a:t> in an image takes the quality away from an image to better us in the  “aging” of pages</a:t>
            </a: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r>
              <a:rPr lang="en-US" sz="2800" dirty="0">
                <a:latin typeface="Georgia" charset="0"/>
                <a:cs typeface="Georgia" charset="0"/>
              </a:rPr>
              <a:t>Finding the </a:t>
            </a:r>
            <a:r>
              <a:rPr lang="en-US" sz="2800" b="1" dirty="0">
                <a:latin typeface="Georgia" charset="0"/>
                <a:cs typeface="Georgia" charset="0"/>
              </a:rPr>
              <a:t>color distribution </a:t>
            </a:r>
            <a:r>
              <a:rPr lang="en-US" sz="2800" dirty="0">
                <a:latin typeface="Georgia" charset="0"/>
                <a:cs typeface="Georgia" charset="0"/>
              </a:rPr>
              <a:t>of a particular section of the page </a:t>
            </a:r>
          </a:p>
          <a:p>
            <a:r>
              <a:rPr lang="en-US" sz="2800" dirty="0">
                <a:latin typeface="Georgia" charset="0"/>
                <a:cs typeface="Georgia" charset="0"/>
              </a:rPr>
              <a:t>	</a:t>
            </a: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>
              <a:latin typeface="Georgia" charset="0"/>
            </a:endParaRPr>
          </a:p>
          <a:p>
            <a:r>
              <a:rPr lang="en-US" sz="2800" dirty="0">
                <a:latin typeface="Georgia" panose="02040502050405020303" pitchFamily="18" charset="0"/>
              </a:rPr>
              <a:t>By looking at the distribution of colors in different parts of the page, we can quantify the differences between the distributions of old vs. new pages (Blue line = full image distribution, Orange line = masked area distribution)</a:t>
            </a:r>
            <a:endParaRPr lang="en-US" sz="2800" dirty="0">
              <a:latin typeface="Georgia" panose="02040502050405020303" pitchFamily="18" charset="0"/>
              <a:cs typeface="Georgia" charset="0"/>
            </a:endParaRPr>
          </a:p>
          <a:p>
            <a:endParaRPr lang="en-US" sz="2600" dirty="0">
              <a:latin typeface="Georgia" panose="02040502050405020303" pitchFamily="18" charset="0"/>
              <a:cs typeface="Georgia" charset="0"/>
            </a:endParaRPr>
          </a:p>
          <a:p>
            <a:endParaRPr lang="en-US" sz="2800" dirty="0">
              <a:latin typeface="Georgia" panose="02040502050405020303" pitchFamily="18" charset="0"/>
              <a:cs typeface="Georgia" charset="0"/>
            </a:endParaRPr>
          </a:p>
        </p:txBody>
      </p:sp>
      <p:sp>
        <p:nvSpPr>
          <p:cNvPr id="14346" name="Rectangle 34"/>
          <p:cNvSpPr>
            <a:spLocks noChangeArrowheads="1"/>
          </p:cNvSpPr>
          <p:nvPr/>
        </p:nvSpPr>
        <p:spPr bwMode="auto">
          <a:xfrm>
            <a:off x="32948487" y="5181600"/>
            <a:ext cx="9829800" cy="10896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</a:rPr>
              <a:t>CONCLUSIONS</a:t>
            </a:r>
          </a:p>
          <a:p>
            <a:endParaRPr lang="en-US" sz="2800" dirty="0"/>
          </a:p>
          <a:p>
            <a:r>
              <a:rPr lang="en-US" sz="2800" dirty="0">
                <a:latin typeface="Georgia" panose="02040502050405020303" pitchFamily="18" charset="0"/>
              </a:rPr>
              <a:t>This research explored ways to artificially “age” article pages to create “fake” historical documents for further processing and to create artificial training data for machine learning models</a:t>
            </a:r>
          </a:p>
          <a:p>
            <a:endParaRPr lang="en-US" sz="3200" dirty="0">
              <a:latin typeface="Georgia" panose="02040502050405020303" pitchFamily="18" charset="0"/>
            </a:endParaRPr>
          </a:p>
          <a:p>
            <a:pPr>
              <a:spcBef>
                <a:spcPct val="50000"/>
              </a:spcBef>
            </a:pPr>
            <a:endParaRPr lang="en-GB" sz="4000" b="1" u="sng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</a:rPr>
              <a:t>FUTURE WORK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>
                <a:latin typeface="Georgia" panose="02040502050405020303" pitchFamily="18" charset="0"/>
              </a:rPr>
              <a:t>Moving forward, we will be creating “fake” historical training data for the Tesseract OCR engine by artificially aging newer articles (where “ground truth” text can be extracted”)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Georgia" panose="020405020504050203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latin typeface="Georgia" panose="02040502050405020303" pitchFamily="18" charset="0"/>
              </a:rPr>
              <a:t>We will find out how to  better un-age old scanned images before they are </a:t>
            </a:r>
            <a:r>
              <a:rPr lang="en-US" sz="2800" dirty="0" err="1">
                <a:latin typeface="Georgia" panose="02040502050405020303" pitchFamily="18" charset="0"/>
              </a:rPr>
              <a:t>OCR’d</a:t>
            </a:r>
            <a:endParaRPr lang="en-US" sz="2800" dirty="0">
              <a:latin typeface="Georgia" panose="02040502050405020303" pitchFamily="18" charset="0"/>
            </a:endParaRPr>
          </a:p>
          <a:p>
            <a:endParaRPr lang="en-US" sz="3200" dirty="0">
              <a:latin typeface="Georgia" panose="020405020504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854" y="30820043"/>
            <a:ext cx="5739956" cy="99631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E57610D-68FB-40DF-C706-6F4434B0E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18" y="9677400"/>
            <a:ext cx="3061855" cy="39624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19EC47-2A79-5792-D43A-597C58217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73" y="9677400"/>
            <a:ext cx="3061855" cy="39624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F0EB885-C8AD-E8B3-43B4-F2061B021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237" y="9677400"/>
            <a:ext cx="3061855" cy="396240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E14DA4-B2ED-1888-6AEB-3127EEB20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073" y="15441500"/>
            <a:ext cx="7247292" cy="4824252"/>
          </a:xfrm>
          <a:prstGeom prst="rect">
            <a:avLst/>
          </a:prstGeom>
        </p:spPr>
      </p:pic>
      <p:pic>
        <p:nvPicPr>
          <p:cNvPr id="21" name="Picture 20" descr="A picture containing text, newspaper, document&#10;&#10;Description automatically generated">
            <a:extLst>
              <a:ext uri="{FF2B5EF4-FFF2-40B4-BE49-F238E27FC236}">
                <a16:creationId xmlns:a16="http://schemas.microsoft.com/office/drawing/2014/main" id="{DDA698EF-0F03-08CB-D5E9-FF7026E75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3325" y="21024497"/>
            <a:ext cx="6426200" cy="828040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A052DE29-8C09-14FE-7912-884623C728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9374" y="8594946"/>
            <a:ext cx="8396712" cy="5066857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DC3FDF0-0185-BDA2-189E-EDFEF48902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18089" y="22882996"/>
            <a:ext cx="8046086" cy="5911411"/>
          </a:xfrm>
          <a:prstGeom prst="rect">
            <a:avLst/>
          </a:prstGeom>
        </p:spPr>
      </p:pic>
      <p:pic>
        <p:nvPicPr>
          <p:cNvPr id="34" name="Picture 33" descr="A picture containing text, screenshot, picture frame&#10;&#10;Description automatically generated">
            <a:extLst>
              <a:ext uri="{FF2B5EF4-FFF2-40B4-BE49-F238E27FC236}">
                <a16:creationId xmlns:a16="http://schemas.microsoft.com/office/drawing/2014/main" id="{404D492E-5615-F973-1DE3-479DF03D3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02014" y="15305808"/>
            <a:ext cx="9078237" cy="5911410"/>
          </a:xfrm>
          <a:prstGeom prst="rect">
            <a:avLst/>
          </a:prstGeom>
        </p:spPr>
      </p:pic>
      <p:pic>
        <p:nvPicPr>
          <p:cNvPr id="36" name="Picture 35" descr="Logo, company name&#10;&#10;Description automatically generated">
            <a:extLst>
              <a:ext uri="{FF2B5EF4-FFF2-40B4-BE49-F238E27FC236}">
                <a16:creationId xmlns:a16="http://schemas.microsoft.com/office/drawing/2014/main" id="{60B619AD-C241-0574-94FE-BB690B44A6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94254" y="22893411"/>
            <a:ext cx="943369" cy="943369"/>
          </a:xfrm>
          <a:prstGeom prst="rect">
            <a:avLst/>
          </a:prstGeom>
        </p:spPr>
      </p:pic>
      <p:pic>
        <p:nvPicPr>
          <p:cNvPr id="38" name="Picture 37" descr="Text&#10;&#10;Description automatically generated">
            <a:extLst>
              <a:ext uri="{FF2B5EF4-FFF2-40B4-BE49-F238E27FC236}">
                <a16:creationId xmlns:a16="http://schemas.microsoft.com/office/drawing/2014/main" id="{3E621560-EB32-1C78-F4E1-8ECBFBFF2B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77567" y="7657765"/>
            <a:ext cx="5767301" cy="73976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131F33"/>
      </a:dk1>
      <a:lt1>
        <a:srgbClr val="FFFFFF"/>
      </a:lt1>
      <a:dk2>
        <a:srgbClr val="DC4D3A"/>
      </a:dk2>
      <a:lt2>
        <a:srgbClr val="FAFAFA"/>
      </a:lt2>
      <a:accent1>
        <a:srgbClr val="131F33"/>
      </a:accent1>
      <a:accent2>
        <a:srgbClr val="DB4C3A"/>
      </a:accent2>
      <a:accent3>
        <a:srgbClr val="555555"/>
      </a:accent3>
      <a:accent4>
        <a:srgbClr val="888888"/>
      </a:accent4>
      <a:accent5>
        <a:srgbClr val="3D64A7"/>
      </a:accent5>
      <a:accent6>
        <a:srgbClr val="B23E2F"/>
      </a:accent6>
      <a:hlink>
        <a:srgbClr val="666666"/>
      </a:hlink>
      <a:folHlink>
        <a:srgbClr val="AAAAA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410CA1B-542D-3244-B814-5E899E0E5892}" vid="{0D1DA440-3E1F-1243-A175-747014F56C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5358</TotalTime>
  <Words>836</Words>
  <Application>Microsoft Macintosh PowerPoint</Application>
  <PresentationFormat>Custom</PresentationFormat>
  <Paragraphs>159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Georgia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Jimoh, Rushdan</dc:creator>
  <cp:keywords/>
  <dc:description/>
  <cp:lastModifiedBy>Jimoh, Rushdan</cp:lastModifiedBy>
  <cp:revision>4</cp:revision>
  <cp:lastPrinted>2009-06-18T18:06:01Z</cp:lastPrinted>
  <dcterms:created xsi:type="dcterms:W3CDTF">2022-07-24T00:33:49Z</dcterms:created>
  <dcterms:modified xsi:type="dcterms:W3CDTF">2022-07-27T17:52:30Z</dcterms:modified>
  <cp:category/>
</cp:coreProperties>
</file>